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3" r:id="rId2"/>
    <p:sldId id="285" r:id="rId3"/>
    <p:sldId id="261" r:id="rId4"/>
    <p:sldId id="275" r:id="rId5"/>
    <p:sldId id="263" r:id="rId6"/>
    <p:sldId id="286" r:id="rId7"/>
    <p:sldId id="277" r:id="rId8"/>
    <p:sldId id="276" r:id="rId9"/>
    <p:sldId id="267" r:id="rId10"/>
    <p:sldId id="287" r:id="rId11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a" initials="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1124" autoAdjust="0"/>
  </p:normalViewPr>
  <p:slideViewPr>
    <p:cSldViewPr>
      <p:cViewPr>
        <p:scale>
          <a:sx n="116" d="100"/>
          <a:sy n="116" d="100"/>
        </p:scale>
        <p:origin x="-870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B5685E8-6B09-437B-AA71-3226A3B350E6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A268FA3-EE1C-4C8A-B49B-E8B9C774AE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855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r">
              <a:defRPr sz="1300"/>
            </a:lvl1pPr>
          </a:lstStyle>
          <a:p>
            <a:fld id="{D83892B9-200E-4659-9243-D3374BD0EA4F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3" tIns="47776" rIns="95553" bIns="4777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3" tIns="47776" rIns="95553" bIns="47776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r">
              <a:defRPr sz="1300"/>
            </a:lvl1pPr>
          </a:lstStyle>
          <a:p>
            <a:fld id="{2F1CC8C6-7864-46C7-99A7-EEC8D647E1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13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CC8C6-7864-46C7-99A7-EEC8D647E10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292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CC8C6-7864-46C7-99A7-EEC8D647E10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31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723878"/>
            <a:ext cx="7772400" cy="685899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10794"/>
            <a:ext cx="6400800" cy="593204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6BA-01BD-4B13-B5E8-DFA3BC7E4772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2E6A-B232-4FAE-944D-0B05BC730C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70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1720" y="205979"/>
            <a:ext cx="663508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200151"/>
            <a:ext cx="6635080" cy="3394472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6BA-01BD-4B13-B5E8-DFA3BC7E4772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2E6A-B232-4FAE-944D-0B05BC730C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09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4355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8696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6BA-01BD-4B13-B5E8-DFA3BC7E4772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2E6A-B232-4FAE-944D-0B05BC730C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9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036BA-01BD-4B13-B5E8-DFA3BC7E4772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02E6A-B232-4FAE-944D-0B05BC730C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8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155926"/>
            <a:ext cx="1764196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82533"/>
            <a:ext cx="1656184" cy="928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860262"/>
            <a:ext cx="3672408" cy="293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5"/>
          <p:cNvSpPr txBox="1">
            <a:spLocks/>
          </p:cNvSpPr>
          <p:nvPr/>
        </p:nvSpPr>
        <p:spPr>
          <a:xfrm>
            <a:off x="2123728" y="915566"/>
            <a:ext cx="6552728" cy="648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it-IT" sz="1200" dirty="0" smtClean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52080"/>
            <a:ext cx="1248308" cy="35665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2267745" y="1262246"/>
            <a:ext cx="612067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smtClean="0">
                <a:latin typeface="Garamond" panose="02020404030301010803" pitchFamily="18" charset="0"/>
                <a:cs typeface="Arabic Typesetting" pitchFamily="66" charset="-78"/>
              </a:rPr>
              <a:t>«Lasciar </a:t>
            </a:r>
            <a:r>
              <a:rPr lang="it-IT" sz="2800" dirty="0">
                <a:latin typeface="Garamond" panose="02020404030301010803" pitchFamily="18" charset="0"/>
                <a:cs typeface="Arabic Typesetting" pitchFamily="66" charset="-78"/>
              </a:rPr>
              <a:t>trapelare ira oppure odio dalle proprie parole o dai propri atteggiamenti è inutile, pericoloso, imprudente, ridicolo, </a:t>
            </a:r>
            <a:r>
              <a:rPr lang="it-IT" sz="2800" dirty="0" smtClean="0">
                <a:latin typeface="Garamond" panose="02020404030301010803" pitchFamily="18" charset="0"/>
                <a:cs typeface="Arabic Typesetting" pitchFamily="66" charset="-78"/>
              </a:rPr>
              <a:t>volgare»</a:t>
            </a:r>
          </a:p>
          <a:p>
            <a:endParaRPr lang="it-IT" sz="2800" dirty="0" smtClean="0">
              <a:latin typeface="Garamond" panose="02020404030301010803" pitchFamily="18" charset="0"/>
            </a:endParaRPr>
          </a:p>
          <a:p>
            <a:pPr algn="r"/>
            <a:r>
              <a:rPr lang="it-IT" sz="2400" b="1" dirty="0" smtClean="0">
                <a:latin typeface="Garamond" panose="02020404030301010803" pitchFamily="18" charset="0"/>
                <a:cs typeface="Arabic Typesetting" pitchFamily="66" charset="-78"/>
              </a:rPr>
              <a:t>Arthur Schopenhauer</a:t>
            </a:r>
            <a:endParaRPr lang="it-IT" sz="2400" b="1" dirty="0">
              <a:latin typeface="Garamond" panose="02020404030301010803" pitchFamily="18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14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267744" y="2283718"/>
            <a:ext cx="1472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b="1" dirty="0" smtClean="0">
                <a:latin typeface="Garamond" pitchFamily="18" charset="0"/>
              </a:rPr>
              <a:t>ANALISI</a:t>
            </a:r>
            <a:endParaRPr lang="it-IT" b="1" dirty="0">
              <a:latin typeface="Garamond" pitchFamily="18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267744" y="3027189"/>
            <a:ext cx="247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b="1" dirty="0" smtClean="0">
                <a:latin typeface="Garamond" pitchFamily="18" charset="0"/>
              </a:rPr>
              <a:t>MONITORAGGIO</a:t>
            </a:r>
            <a:endParaRPr lang="it-IT" b="1" dirty="0">
              <a:latin typeface="Garamond" pitchFamily="18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267744" y="3731999"/>
            <a:ext cx="338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b="1" dirty="0" smtClean="0">
                <a:latin typeface="Garamond" pitchFamily="18" charset="0"/>
              </a:rPr>
              <a:t>TUTELA DELLE VITTIME</a:t>
            </a:r>
            <a:endParaRPr lang="it-IT" b="1" dirty="0">
              <a:latin typeface="Garamond" pitchFamily="18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5711698" y="2315742"/>
            <a:ext cx="15392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b="1" dirty="0" smtClean="0">
                <a:latin typeface="Garamond" pitchFamily="18" charset="0"/>
              </a:rPr>
              <a:t>STUDIO</a:t>
            </a:r>
            <a:endParaRPr lang="it-IT" sz="2000" b="1" dirty="0">
              <a:latin typeface="Garamond" pitchFamily="18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5698505" y="3053720"/>
            <a:ext cx="16818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b="1" dirty="0" smtClean="0">
                <a:latin typeface="Garamond" pitchFamily="18" charset="0"/>
              </a:rPr>
              <a:t>RICERCA</a:t>
            </a:r>
            <a:endParaRPr lang="it-IT" sz="2000" b="1" dirty="0">
              <a:latin typeface="Garamond" pitchFamily="18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5724128" y="3712257"/>
            <a:ext cx="3168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b="1" dirty="0" smtClean="0">
                <a:latin typeface="Garamond" pitchFamily="18" charset="0"/>
              </a:rPr>
              <a:t>CAMPAGNE</a:t>
            </a:r>
          </a:p>
          <a:p>
            <a:r>
              <a:rPr lang="it-IT" b="1" dirty="0">
                <a:latin typeface="Garamond" pitchFamily="18" charset="0"/>
              </a:rPr>
              <a:t> </a:t>
            </a:r>
            <a:r>
              <a:rPr lang="it-IT" b="1" dirty="0" smtClean="0">
                <a:latin typeface="Garamond" pitchFamily="18" charset="0"/>
              </a:rPr>
              <a:t>DI SENSIBILIZZAZIONE</a:t>
            </a:r>
            <a:endParaRPr lang="it-IT" b="1" dirty="0">
              <a:latin typeface="Garamond" pitchFamily="18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195732" y="195486"/>
            <a:ext cx="6552727" cy="660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900" b="1" dirty="0">
                <a:latin typeface="Garamond" pitchFamily="18" charset="0"/>
              </a:rPr>
              <a:t>LA </a:t>
            </a:r>
            <a:r>
              <a:rPr lang="it-IT" sz="2900" b="1" dirty="0" smtClean="0">
                <a:latin typeface="Garamond" pitchFamily="18" charset="0"/>
              </a:rPr>
              <a:t>STRATEGIA</a:t>
            </a:r>
            <a:endParaRPr lang="en-US" sz="2900" b="1" dirty="0">
              <a:latin typeface="Garamond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806401" y="1440244"/>
            <a:ext cx="345537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it-IT" sz="2400" b="1" dirty="0">
                <a:latin typeface="Garamond" pitchFamily="18" charset="0"/>
              </a:rPr>
              <a:t>INTERDISCIPLINARE</a:t>
            </a:r>
          </a:p>
        </p:txBody>
      </p:sp>
      <p:cxnSp>
        <p:nvCxnSpPr>
          <p:cNvPr id="19" name="Connettore 1 18"/>
          <p:cNvCxnSpPr/>
          <p:nvPr/>
        </p:nvCxnSpPr>
        <p:spPr>
          <a:xfrm>
            <a:off x="2195736" y="1563638"/>
            <a:ext cx="0" cy="3021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>
            <a:off x="1979714" y="1901909"/>
            <a:ext cx="66967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Immagine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52080"/>
            <a:ext cx="1248308" cy="35665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ccia in giù 5"/>
          <p:cNvSpPr/>
          <p:nvPr/>
        </p:nvSpPr>
        <p:spPr>
          <a:xfrm>
            <a:off x="5004049" y="915566"/>
            <a:ext cx="504056" cy="52467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7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3350052" y="1275606"/>
            <a:ext cx="5472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Garamond" panose="02020404030301010803" pitchFamily="18" charset="0"/>
              </a:rPr>
              <a:t>Rassegna stampa e monitoraggio testate online</a:t>
            </a: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20" name="Freccia a destra con strisce 19"/>
          <p:cNvSpPr/>
          <p:nvPr/>
        </p:nvSpPr>
        <p:spPr>
          <a:xfrm>
            <a:off x="2319482" y="1275606"/>
            <a:ext cx="812358" cy="4692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40" name="Freccia a destra con strisce 39"/>
          <p:cNvSpPr/>
          <p:nvPr/>
        </p:nvSpPr>
        <p:spPr>
          <a:xfrm>
            <a:off x="2319482" y="2227244"/>
            <a:ext cx="812358" cy="4692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41" name="Rettangolo 40"/>
          <p:cNvSpPr/>
          <p:nvPr/>
        </p:nvSpPr>
        <p:spPr>
          <a:xfrm>
            <a:off x="3341400" y="2006796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Garamond" panose="02020404030301010803" pitchFamily="18" charset="0"/>
              </a:rPr>
              <a:t>Monitoraggio ed analisi </a:t>
            </a:r>
            <a:r>
              <a:rPr lang="it-IT" sz="2000" dirty="0" smtClean="0">
                <a:latin typeface="Garamond" panose="02020404030301010803" pitchFamily="18" charset="0"/>
              </a:rPr>
              <a:t>dei  </a:t>
            </a:r>
            <a:r>
              <a:rPr lang="it-IT" sz="2000" dirty="0">
                <a:latin typeface="Garamond" panose="02020404030301010803" pitchFamily="18" charset="0"/>
              </a:rPr>
              <a:t>contenuti dei principali </a:t>
            </a:r>
            <a:r>
              <a:rPr lang="it-IT" sz="2000" b="1" dirty="0">
                <a:latin typeface="Garamond" panose="02020404030301010803" pitchFamily="18" charset="0"/>
              </a:rPr>
              <a:t>Social Network </a:t>
            </a:r>
            <a:r>
              <a:rPr lang="it-IT" sz="2000" dirty="0" smtClean="0">
                <a:latin typeface="Garamond" panose="02020404030301010803" pitchFamily="18" charset="0"/>
              </a:rPr>
              <a:t>e </a:t>
            </a:r>
            <a:r>
              <a:rPr lang="it-IT" sz="2000" b="1" dirty="0" smtClean="0">
                <a:latin typeface="Garamond" panose="02020404030301010803" pitchFamily="18" charset="0"/>
              </a:rPr>
              <a:t>Social Media</a:t>
            </a: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42" name="Freccia a destra con strisce 41"/>
          <p:cNvSpPr/>
          <p:nvPr/>
        </p:nvSpPr>
        <p:spPr>
          <a:xfrm>
            <a:off x="2239808" y="3875530"/>
            <a:ext cx="803454" cy="4692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2267744" y="195486"/>
            <a:ext cx="6480721" cy="660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900" b="1" dirty="0">
                <a:latin typeface="Garamond" pitchFamily="18" charset="0"/>
              </a:rPr>
              <a:t>LE ATTIVITA’</a:t>
            </a:r>
            <a:endParaRPr lang="en-US" sz="2900" b="1" dirty="0">
              <a:latin typeface="Garamond" pitchFamily="18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52080"/>
            <a:ext cx="1248308" cy="35665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ttangolo 9"/>
          <p:cNvSpPr/>
          <p:nvPr/>
        </p:nvSpPr>
        <p:spPr>
          <a:xfrm>
            <a:off x="3341400" y="3294561"/>
            <a:ext cx="5616625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Garamond" panose="02020404030301010803" pitchFamily="18" charset="0"/>
              </a:rPr>
              <a:t>Tutela concreta della vittime </a:t>
            </a:r>
            <a:r>
              <a:rPr lang="it-IT" sz="2000" dirty="0">
                <a:latin typeface="Garamond" panose="02020404030301010803" pitchFamily="18" charset="0"/>
              </a:rPr>
              <a:t>attraverso segnalazioni ai social network o all’amministratore del sito che ospita il contenuto discriminatorio per la rimozione. In alcuni casi l’osservatorio può segnalare il contenuto direttamente all’autorità giudiziaria competente</a:t>
            </a:r>
            <a:r>
              <a:rPr lang="it-IT" sz="2000" dirty="0" smtClean="0">
                <a:latin typeface="Garamond" panose="02020404030301010803" pitchFamily="18" charset="0"/>
              </a:rPr>
              <a:t>.</a:t>
            </a:r>
            <a:endParaRPr lang="it-IT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tangolo 38"/>
          <p:cNvSpPr/>
          <p:nvPr/>
        </p:nvSpPr>
        <p:spPr>
          <a:xfrm>
            <a:off x="3203848" y="3240737"/>
            <a:ext cx="5472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Garamond" panose="02020404030301010803" pitchFamily="18" charset="0"/>
              </a:rPr>
              <a:t>Sviluppo azioni di </a:t>
            </a:r>
            <a:r>
              <a:rPr lang="it-IT" sz="2000" b="1" i="1" dirty="0" err="1" smtClean="0">
                <a:latin typeface="Garamond" panose="02020404030301010803" pitchFamily="18" charset="0"/>
              </a:rPr>
              <a:t>counter</a:t>
            </a:r>
            <a:r>
              <a:rPr lang="it-IT" sz="2000" b="1" i="1" dirty="0" smtClean="0">
                <a:latin typeface="Garamond" panose="02020404030301010803" pitchFamily="18" charset="0"/>
              </a:rPr>
              <a:t> </a:t>
            </a:r>
            <a:r>
              <a:rPr lang="it-IT" sz="2000" b="1" i="1" dirty="0" err="1" smtClean="0">
                <a:latin typeface="Garamond" panose="02020404030301010803" pitchFamily="18" charset="0"/>
              </a:rPr>
              <a:t>speech</a:t>
            </a:r>
            <a:endParaRPr lang="it-IT" sz="2000" i="1" dirty="0">
              <a:latin typeface="Garamond" panose="02020404030301010803" pitchFamily="18" charset="0"/>
            </a:endParaRPr>
          </a:p>
        </p:txBody>
      </p:sp>
      <p:sp>
        <p:nvSpPr>
          <p:cNvPr id="40" name="Freccia a destra con strisce 39"/>
          <p:cNvSpPr/>
          <p:nvPr/>
        </p:nvSpPr>
        <p:spPr>
          <a:xfrm>
            <a:off x="2339752" y="1635646"/>
            <a:ext cx="659438" cy="4692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42" name="Freccia a destra con strisce 41"/>
          <p:cNvSpPr/>
          <p:nvPr/>
        </p:nvSpPr>
        <p:spPr>
          <a:xfrm>
            <a:off x="2303604" y="3214529"/>
            <a:ext cx="659438" cy="4692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67744" y="195486"/>
            <a:ext cx="6480721" cy="660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900" b="1" dirty="0">
                <a:latin typeface="Garamond" pitchFamily="18" charset="0"/>
              </a:rPr>
              <a:t>LE ATTIVITA’</a:t>
            </a:r>
            <a:endParaRPr lang="en-US" sz="2900" b="1" dirty="0">
              <a:latin typeface="Garamond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131840" y="987574"/>
            <a:ext cx="56166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Garamond" panose="02020404030301010803" pitchFamily="18" charset="0"/>
              </a:rPr>
              <a:t>Condivisione</a:t>
            </a:r>
            <a:r>
              <a:rPr lang="it-IT" sz="2000" dirty="0" smtClean="0">
                <a:latin typeface="Garamond" panose="02020404030301010803" pitchFamily="18" charset="0"/>
              </a:rPr>
              <a:t> </a:t>
            </a:r>
            <a:r>
              <a:rPr lang="it-IT" sz="2000" dirty="0">
                <a:latin typeface="Garamond" panose="02020404030301010803" pitchFamily="18" charset="0"/>
              </a:rPr>
              <a:t>delle esperienze realizzate con i gestori dei </a:t>
            </a:r>
            <a:r>
              <a:rPr lang="it-IT" sz="2000" b="1" dirty="0">
                <a:latin typeface="Garamond" panose="02020404030301010803" pitchFamily="18" charset="0"/>
              </a:rPr>
              <a:t>Social Network </a:t>
            </a:r>
            <a:r>
              <a:rPr lang="it-IT" sz="2000" dirty="0">
                <a:latin typeface="Garamond" panose="02020404030301010803" pitchFamily="18" charset="0"/>
              </a:rPr>
              <a:t>e le </a:t>
            </a:r>
            <a:r>
              <a:rPr lang="it-IT" sz="2000" b="1" dirty="0">
                <a:latin typeface="Garamond" panose="02020404030301010803" pitchFamily="18" charset="0"/>
              </a:rPr>
              <a:t>altre Istituzioni (Ministero della Giustizia, OSCAD, Polizia </a:t>
            </a:r>
            <a:r>
              <a:rPr lang="it-IT" sz="2000" b="1" dirty="0" smtClean="0">
                <a:latin typeface="Garamond" panose="02020404030301010803" pitchFamily="18" charset="0"/>
              </a:rPr>
              <a:t>Postale, Commissione Europea, FRA) </a:t>
            </a:r>
            <a:r>
              <a:rPr lang="it-IT" sz="2000" dirty="0">
                <a:latin typeface="Garamond" panose="02020404030301010803" pitchFamily="18" charset="0"/>
              </a:rPr>
              <a:t>interessate al contrasto del fenomeno per individuare obiettivi comuni in base ai quali programmare le azioni future.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52080"/>
            <a:ext cx="1248308" cy="356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4219000"/>
            <a:ext cx="688908" cy="530398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3203848" y="4243485"/>
            <a:ext cx="561662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Garamond" pitchFamily="18" charset="0"/>
              </a:rPr>
              <a:t>Elaborazione</a:t>
            </a:r>
            <a:r>
              <a:rPr lang="it-IT" sz="2000" b="1" dirty="0" smtClean="0">
                <a:latin typeface="Garamond" pitchFamily="18" charset="0"/>
              </a:rPr>
              <a:t> report mensili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707904" y="1563638"/>
            <a:ext cx="5328592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2000" dirty="0">
                <a:latin typeface="Garamond" panose="02020404030301010803" pitchFamily="18" charset="0"/>
              </a:rPr>
              <a:t>P</a:t>
            </a:r>
            <a:r>
              <a:rPr lang="it-IT" sz="2000" dirty="0" smtClean="0">
                <a:latin typeface="Garamond" panose="02020404030301010803" pitchFamily="18" charset="0"/>
              </a:rPr>
              <a:t>agine</a:t>
            </a:r>
            <a:r>
              <a:rPr lang="it-IT" sz="2000" dirty="0">
                <a:latin typeface="Garamond" panose="02020404030301010803" pitchFamily="18" charset="0"/>
              </a:rPr>
              <a:t>/ profili </a:t>
            </a:r>
            <a:r>
              <a:rPr lang="it-IT" sz="2000" dirty="0" err="1">
                <a:latin typeface="Garamond" panose="02020404030301010803" pitchFamily="18" charset="0"/>
              </a:rPr>
              <a:t>Facebook</a:t>
            </a:r>
            <a:r>
              <a:rPr lang="it-IT" sz="2000" dirty="0">
                <a:latin typeface="Garamond" panose="02020404030301010803" pitchFamily="18" charset="0"/>
              </a:rPr>
              <a:t>, profili </a:t>
            </a:r>
            <a:r>
              <a:rPr lang="it-IT" sz="2000" dirty="0" err="1" smtClean="0">
                <a:latin typeface="Garamond" panose="02020404030301010803" pitchFamily="18" charset="0"/>
              </a:rPr>
              <a:t>Twitter</a:t>
            </a:r>
            <a:r>
              <a:rPr lang="it-IT" sz="2000" dirty="0">
                <a:latin typeface="Garamond" panose="02020404030301010803" pitchFamily="18" charset="0"/>
              </a:rPr>
              <a:t>, testate online particolarmente </a:t>
            </a:r>
            <a:r>
              <a:rPr lang="it-IT" sz="2000" b="1" dirty="0">
                <a:latin typeface="Garamond" panose="02020404030301010803" pitchFamily="18" charset="0"/>
              </a:rPr>
              <a:t>“pericolosi/e” e </a:t>
            </a:r>
            <a:r>
              <a:rPr lang="it-IT" sz="2000" b="1" dirty="0" smtClean="0">
                <a:latin typeface="Garamond" panose="02020404030301010803" pitchFamily="18" charset="0"/>
              </a:rPr>
              <a:t>recidivi/e</a:t>
            </a:r>
            <a:endParaRPr lang="it-IT" sz="1000" dirty="0"/>
          </a:p>
        </p:txBody>
      </p:sp>
      <p:sp>
        <p:nvSpPr>
          <p:cNvPr id="6" name="Rettangolo 5"/>
          <p:cNvSpPr/>
          <p:nvPr/>
        </p:nvSpPr>
        <p:spPr>
          <a:xfrm>
            <a:off x="3779912" y="3447205"/>
            <a:ext cx="52565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 err="1" smtClean="0">
                <a:latin typeface="Garamond" panose="02020404030301010803" pitchFamily="18" charset="0"/>
              </a:rPr>
              <a:t>Hate</a:t>
            </a:r>
            <a:r>
              <a:rPr lang="it-IT" sz="2000" b="1" dirty="0" smtClean="0">
                <a:latin typeface="Garamond" panose="02020404030301010803" pitchFamily="18" charset="0"/>
              </a:rPr>
              <a:t> </a:t>
            </a:r>
            <a:r>
              <a:rPr lang="it-IT" sz="2000" b="1" dirty="0" err="1" smtClean="0">
                <a:latin typeface="Garamond" panose="02020404030301010803" pitchFamily="18" charset="0"/>
              </a:rPr>
              <a:t>speech</a:t>
            </a:r>
            <a:r>
              <a:rPr lang="it-IT" sz="2000" b="1" dirty="0" smtClean="0">
                <a:latin typeface="Garamond" panose="02020404030301010803" pitchFamily="18" charset="0"/>
              </a:rPr>
              <a:t> e politica</a:t>
            </a:r>
            <a:endParaRPr lang="it-IT" sz="2000" b="1" dirty="0">
              <a:latin typeface="Garamond" panose="02020404030301010803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195736" y="195486"/>
            <a:ext cx="6552729" cy="660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900" b="1" dirty="0">
                <a:latin typeface="Garamond" pitchFamily="18" charset="0"/>
              </a:rPr>
              <a:t>LE ATTIVITA’</a:t>
            </a:r>
            <a:endParaRPr lang="en-US" sz="2900" b="1" dirty="0">
              <a:latin typeface="Garamond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306180" y="1413031"/>
            <a:ext cx="1024916" cy="781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458580" y="1565431"/>
            <a:ext cx="1024916" cy="781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610980" y="1717831"/>
            <a:ext cx="1024916" cy="781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Dossier</a:t>
            </a:r>
            <a:endParaRPr lang="it-IT" sz="2000" dirty="0"/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52080"/>
            <a:ext cx="1248308" cy="35665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ttangolo 15"/>
          <p:cNvSpPr/>
          <p:nvPr/>
        </p:nvSpPr>
        <p:spPr>
          <a:xfrm>
            <a:off x="2339752" y="3103905"/>
            <a:ext cx="1024916" cy="781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2492152" y="3256305"/>
            <a:ext cx="1024916" cy="781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2644552" y="3408705"/>
            <a:ext cx="1024916" cy="781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Dossier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569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2267744" y="1131590"/>
            <a:ext cx="648072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latin typeface="Garamond" panose="02020404030301010803" pitchFamily="18" charset="0"/>
              </a:rPr>
              <a:t>La ricerca, l’analisi e il monitoraggio dei contenuti di </a:t>
            </a:r>
            <a:r>
              <a:rPr lang="it-IT" sz="2000" b="1" dirty="0" err="1">
                <a:latin typeface="Garamond" panose="02020404030301010803" pitchFamily="18" charset="0"/>
              </a:rPr>
              <a:t>hate-speech</a:t>
            </a:r>
            <a:r>
              <a:rPr lang="it-IT" sz="2000" dirty="0">
                <a:latin typeface="Garamond" panose="02020404030301010803" pitchFamily="18" charset="0"/>
              </a:rPr>
              <a:t> avviene tramite un software ad hoc che opera nel web attraverso la creazione </a:t>
            </a:r>
            <a:r>
              <a:rPr lang="it-IT" sz="2000" dirty="0" smtClean="0">
                <a:latin typeface="Garamond" panose="02020404030301010803" pitchFamily="18" charset="0"/>
              </a:rPr>
              <a:t>di:</a:t>
            </a: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267744" y="195486"/>
            <a:ext cx="6480721" cy="660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900" b="1" dirty="0">
                <a:latin typeface="Garamond" pitchFamily="18" charset="0"/>
              </a:rPr>
              <a:t>IL SOFTWARE</a:t>
            </a:r>
            <a:endParaRPr lang="en-US" sz="2900" b="1" dirty="0"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267744" y="2950093"/>
            <a:ext cx="6408713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TOPIC PROFILE</a:t>
            </a:r>
          </a:p>
        </p:txBody>
      </p:sp>
      <p:sp>
        <p:nvSpPr>
          <p:cNvPr id="3" name="Rettangolo 2"/>
          <p:cNvSpPr/>
          <p:nvPr/>
        </p:nvSpPr>
        <p:spPr>
          <a:xfrm>
            <a:off x="2267745" y="3448620"/>
            <a:ext cx="6408712" cy="101566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latin typeface="Garamond" panose="02020404030301010803" pitchFamily="18" charset="0"/>
              </a:rPr>
              <a:t>I </a:t>
            </a:r>
            <a:r>
              <a:rPr lang="it-IT" sz="2000" b="1" dirty="0" err="1">
                <a:latin typeface="Garamond" panose="02020404030301010803" pitchFamily="18" charset="0"/>
              </a:rPr>
              <a:t>Topic</a:t>
            </a:r>
            <a:r>
              <a:rPr lang="it-IT" sz="2000" b="1" dirty="0">
                <a:latin typeface="Garamond" panose="02020404030301010803" pitchFamily="18" charset="0"/>
              </a:rPr>
              <a:t> </a:t>
            </a:r>
            <a:r>
              <a:rPr lang="it-IT" sz="2000" b="1" dirty="0" err="1">
                <a:latin typeface="Garamond" panose="02020404030301010803" pitchFamily="18" charset="0"/>
              </a:rPr>
              <a:t>Profiles</a:t>
            </a:r>
            <a:r>
              <a:rPr lang="it-IT" sz="2000" b="1" dirty="0">
                <a:latin typeface="Garamond" panose="02020404030301010803" pitchFamily="18" charset="0"/>
              </a:rPr>
              <a:t> </a:t>
            </a:r>
            <a:r>
              <a:rPr lang="it-IT" sz="2000" dirty="0">
                <a:latin typeface="Garamond" panose="02020404030301010803" pitchFamily="18" charset="0"/>
              </a:rPr>
              <a:t>sono campi di ricerca tematici composti dal </a:t>
            </a:r>
            <a:r>
              <a:rPr lang="it-IT" sz="2000" b="1" dirty="0" err="1">
                <a:latin typeface="Garamond" panose="02020404030301010803" pitchFamily="18" charset="0"/>
              </a:rPr>
              <a:t>Keywords</a:t>
            </a:r>
            <a:r>
              <a:rPr lang="it-IT" sz="2000" b="1" dirty="0">
                <a:latin typeface="Garamond" panose="02020404030301010803" pitchFamily="18" charset="0"/>
              </a:rPr>
              <a:t> set </a:t>
            </a:r>
            <a:r>
              <a:rPr lang="it-IT" sz="2000" dirty="0">
                <a:latin typeface="Garamond" panose="02020404030301010803" pitchFamily="18" charset="0"/>
              </a:rPr>
              <a:t>e </a:t>
            </a:r>
            <a:r>
              <a:rPr lang="it-IT" sz="2000" b="1" dirty="0">
                <a:latin typeface="Garamond" panose="02020404030301010803" pitchFamily="18" charset="0"/>
              </a:rPr>
              <a:t>filtri</a:t>
            </a:r>
            <a:r>
              <a:rPr lang="it-IT" sz="2000" dirty="0">
                <a:latin typeface="Garamond" panose="02020404030301010803" pitchFamily="18" charset="0"/>
              </a:rPr>
              <a:t> come la lingua, i media e i paesi in base al quale si vuole effettuare la </a:t>
            </a:r>
            <a:r>
              <a:rPr lang="it-IT" sz="2000" dirty="0" smtClean="0">
                <a:latin typeface="Garamond" panose="02020404030301010803" pitchFamily="18" charset="0"/>
              </a:rPr>
              <a:t>ricerca</a:t>
            </a: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6" name="Freccia a destra con strisce 5"/>
          <p:cNvSpPr/>
          <p:nvPr/>
        </p:nvSpPr>
        <p:spPr>
          <a:xfrm rot="5400000">
            <a:off x="5005934" y="2316609"/>
            <a:ext cx="679076" cy="469279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52080"/>
            <a:ext cx="1248308" cy="356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3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2195736" y="195486"/>
            <a:ext cx="6552729" cy="660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900" b="1" dirty="0" smtClean="0">
                <a:latin typeface="Garamond" pitchFamily="18" charset="0"/>
              </a:rPr>
              <a:t>TOPIC PROFILE</a:t>
            </a:r>
            <a:endParaRPr lang="en-US" sz="2900" b="1" dirty="0">
              <a:latin typeface="Garamond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500" y="1247545"/>
            <a:ext cx="1694835" cy="141439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9" name="CasellaDiTesto 8"/>
          <p:cNvSpPr txBox="1"/>
          <p:nvPr/>
        </p:nvSpPr>
        <p:spPr>
          <a:xfrm>
            <a:off x="2336011" y="1697781"/>
            <a:ext cx="1743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Garamond" panose="02020404030301010803" pitchFamily="18" charset="0"/>
              </a:rPr>
              <a:t>Etnico Razziale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56186"/>
            <a:ext cx="1828800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757" y="3472210"/>
            <a:ext cx="1828800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4644008" y="3939902"/>
            <a:ext cx="1743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Garamond" panose="02020404030301010803" pitchFamily="18" charset="0"/>
              </a:rPr>
              <a:t>Antisemitismo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907704" y="3776141"/>
            <a:ext cx="1743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err="1">
                <a:latin typeface="Garamond" panose="02020404030301010803" pitchFamily="18" charset="0"/>
              </a:rPr>
              <a:t>Islamofobia</a:t>
            </a:r>
            <a:endParaRPr lang="it-IT" sz="1400" b="1" dirty="0">
              <a:latin typeface="Garamond" panose="02020404030301010803" pitchFamily="18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892" y="1584464"/>
            <a:ext cx="1694835" cy="141439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2261921"/>
            <a:ext cx="1766843" cy="141439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6" name="CasellaDiTesto 15"/>
          <p:cNvSpPr txBox="1"/>
          <p:nvPr/>
        </p:nvSpPr>
        <p:spPr>
          <a:xfrm>
            <a:off x="4232197" y="190202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Garamond" panose="02020404030301010803" pitchFamily="18" charset="0"/>
              </a:rPr>
              <a:t>Rom – Sinti - </a:t>
            </a:r>
            <a:r>
              <a:rPr lang="it-IT" sz="1400" b="1" dirty="0" err="1">
                <a:latin typeface="Garamond" panose="02020404030301010803" pitchFamily="18" charset="0"/>
              </a:rPr>
              <a:t>Caminanti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822490" y="2492064"/>
            <a:ext cx="1622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Garamond" panose="02020404030301010803" pitchFamily="18" charset="0"/>
              </a:rPr>
              <a:t>Orientamento sessuale e identità di genere</a:t>
            </a:r>
            <a:br>
              <a:rPr lang="it-IT" sz="1400" b="1" dirty="0">
                <a:latin typeface="Garamond" panose="02020404030301010803" pitchFamily="18" charset="0"/>
              </a:rPr>
            </a:br>
            <a:endParaRPr lang="it-IT" sz="1400" b="1" dirty="0">
              <a:latin typeface="Garamond" panose="02020404030301010803" pitchFamily="18" charset="0"/>
            </a:endParaRP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52080"/>
            <a:ext cx="1248308" cy="356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70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tangolo 38"/>
          <p:cNvSpPr/>
          <p:nvPr/>
        </p:nvSpPr>
        <p:spPr>
          <a:xfrm>
            <a:off x="3268471" y="1491716"/>
            <a:ext cx="5472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0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411759" y="195486"/>
            <a:ext cx="6336705" cy="660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900" b="1" dirty="0">
                <a:latin typeface="Garamond" pitchFamily="18" charset="0"/>
              </a:rPr>
              <a:t>KEYWORDS SET</a:t>
            </a:r>
            <a:endParaRPr lang="en-US" sz="2900" b="1" dirty="0">
              <a:latin typeface="Garamond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173052" y="249219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2411760" y="1275606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000" b="1" dirty="0" smtClean="0">
                <a:latin typeface="Garamond" panose="02020404030301010803" pitchFamily="18" charset="0"/>
              </a:rPr>
              <a:t>parole </a:t>
            </a:r>
            <a:r>
              <a:rPr lang="it-IT" sz="2000" b="1" dirty="0">
                <a:latin typeface="Garamond" panose="02020404030301010803" pitchFamily="18" charset="0"/>
              </a:rPr>
              <a:t>chiave </a:t>
            </a:r>
            <a:r>
              <a:rPr lang="it-IT" sz="2000" b="1" dirty="0" smtClean="0">
                <a:latin typeface="Garamond" panose="02020404030301010803" pitchFamily="18" charset="0"/>
              </a:rPr>
              <a:t>principali</a:t>
            </a:r>
          </a:p>
          <a:p>
            <a:pPr algn="just"/>
            <a:r>
              <a:rPr lang="it-IT" sz="1400" dirty="0" smtClean="0">
                <a:latin typeface="Garamond" panose="02020404030301010803" pitchFamily="18" charset="0"/>
              </a:rPr>
              <a:t>Esempi per quanto riguarda la ricerca sui Rom: gitano, gitana, gitani, gitane, nomadi, nomade, rom, sinti, zingaro, zingara, zingare ecc.  </a:t>
            </a:r>
            <a:endParaRPr lang="it-IT" sz="1400" dirty="0">
              <a:latin typeface="Garamond" panose="02020404030301010803" pitchFamily="18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411759" y="2283718"/>
            <a:ext cx="63293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000" b="1" dirty="0" smtClean="0">
                <a:latin typeface="Garamond" panose="02020404030301010803" pitchFamily="18" charset="0"/>
              </a:rPr>
              <a:t>parole in «and» che vanno ricercate solo in connessione alle parole chiave principali </a:t>
            </a:r>
          </a:p>
          <a:p>
            <a:pPr algn="just"/>
            <a:r>
              <a:rPr lang="it-IT" sz="1400" dirty="0" smtClean="0">
                <a:latin typeface="Garamond" panose="02020404030301010803" pitchFamily="18" charset="0"/>
              </a:rPr>
              <a:t>Esempi: bastarda</a:t>
            </a:r>
            <a:r>
              <a:rPr lang="it-IT" sz="1400" dirty="0">
                <a:latin typeface="Garamond" panose="02020404030301010803" pitchFamily="18" charset="0"/>
              </a:rPr>
              <a:t>, bastarde, bastardi, bastardo, cazzo di, del cazzo, di merda, ladra, ladre, ladri, ladro, lurida, luride, luridi, lurido, schifose, schifoso, schifosi, sporca, sporche, sporchi, stupida, stupidi, stupido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2411759" y="3816757"/>
            <a:ext cx="6336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000" b="1" dirty="0">
                <a:latin typeface="Garamond" panose="02020404030301010803" pitchFamily="18" charset="0"/>
              </a:rPr>
              <a:t>parole da escludere completamente dalla ricerca</a:t>
            </a:r>
          </a:p>
          <a:p>
            <a:pPr algn="just"/>
            <a:r>
              <a:rPr lang="it-IT" sz="1400" dirty="0" smtClean="0">
                <a:latin typeface="Garamond" panose="02020404030301010803" pitchFamily="18" charset="0"/>
              </a:rPr>
              <a:t>Esempi</a:t>
            </a:r>
            <a:r>
              <a:rPr lang="it-IT" sz="1400" dirty="0">
                <a:latin typeface="Garamond" panose="02020404030301010803" pitchFamily="18" charset="0"/>
              </a:rPr>
              <a:t>: </a:t>
            </a:r>
            <a:r>
              <a:rPr lang="it-IT" sz="1400" dirty="0" err="1">
                <a:latin typeface="Garamond" panose="02020404030301010803" pitchFamily="18" charset="0"/>
              </a:rPr>
              <a:t>android</a:t>
            </a:r>
            <a:r>
              <a:rPr lang="it-IT" sz="1400" dirty="0">
                <a:latin typeface="Garamond" panose="02020404030301010803" pitchFamily="18" charset="0"/>
              </a:rPr>
              <a:t>, cd rom, </a:t>
            </a:r>
            <a:r>
              <a:rPr lang="it-IT" sz="1400" dirty="0" err="1">
                <a:latin typeface="Garamond" panose="02020404030301010803" pitchFamily="18" charset="0"/>
              </a:rPr>
              <a:t>cd-rom</a:t>
            </a:r>
            <a:r>
              <a:rPr lang="it-IT" sz="1400" dirty="0">
                <a:latin typeface="Garamond" panose="02020404030301010803" pitchFamily="18" charset="0"/>
              </a:rPr>
              <a:t>, </a:t>
            </a:r>
            <a:r>
              <a:rPr lang="it-IT" sz="1400" dirty="0" err="1">
                <a:latin typeface="Garamond" panose="02020404030301010803" pitchFamily="18" charset="0"/>
              </a:rPr>
              <a:t>cdrom</a:t>
            </a:r>
            <a:r>
              <a:rPr lang="it-IT" sz="1400" dirty="0">
                <a:latin typeface="Garamond" panose="02020404030301010803" pitchFamily="18" charset="0"/>
              </a:rPr>
              <a:t>, computer, memoria, riserva dello zingaro, riserva naturale dello zingaro, </a:t>
            </a:r>
            <a:r>
              <a:rPr lang="it-IT" sz="1400" dirty="0" err="1">
                <a:latin typeface="Garamond" panose="02020404030301010803" pitchFamily="18" charset="0"/>
              </a:rPr>
              <a:t>smartphone</a:t>
            </a:r>
            <a:endParaRPr lang="it-IT" sz="1400" dirty="0">
              <a:latin typeface="Garamond" panose="02020404030301010803" pitchFamily="18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52080"/>
            <a:ext cx="1248308" cy="356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8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39753" y="195486"/>
            <a:ext cx="6408712" cy="660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900" b="1" dirty="0">
                <a:latin typeface="Garamond" pitchFamily="18" charset="0"/>
              </a:rPr>
              <a:t>INSPECTOR POST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707903" y="1986394"/>
            <a:ext cx="468052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LO STATO</a:t>
            </a:r>
            <a:endParaRPr lang="it-IT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707903" y="2631317"/>
            <a:ext cx="468052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LA PRIORITÀ </a:t>
            </a:r>
            <a:endParaRPr lang="it-IT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707902" y="3282538"/>
            <a:ext cx="468052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IL SENTIMENT</a:t>
            </a:r>
            <a:endParaRPr lang="it-IT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707903" y="3927461"/>
            <a:ext cx="468052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Garamond" panose="02020404030301010803" pitchFamily="18" charset="0"/>
              </a:rPr>
              <a:t>LA CLASSIFICAZIONE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707903" y="4578682"/>
            <a:ext cx="468052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Garamond" panose="02020404030301010803" pitchFamily="18" charset="0"/>
              </a:rPr>
              <a:t>L’ETICHETTA O TAGS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2771799" y="1635646"/>
            <a:ext cx="0" cy="32403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2339753" y="1092101"/>
            <a:ext cx="6408712" cy="6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1700" b="1" dirty="0" smtClean="0">
                <a:latin typeface="Garamond" panose="02020404030301010803" pitchFamily="18" charset="0"/>
              </a:rPr>
              <a:t>AI CONTENUTI OTTENUTI DALLA RICERCA VIENE ATTRIBUITO DAGLI OPERATORI DELL’OSSERVATORIO:</a:t>
            </a:r>
            <a:endParaRPr lang="it-IT" sz="1700" b="1" dirty="0">
              <a:latin typeface="Garamond" panose="02020404030301010803" pitchFamily="18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2843806" y="1923678"/>
            <a:ext cx="720081" cy="428899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52080"/>
            <a:ext cx="1248308" cy="35665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Freccia a destra 23"/>
          <p:cNvSpPr/>
          <p:nvPr/>
        </p:nvSpPr>
        <p:spPr>
          <a:xfrm>
            <a:off x="2843808" y="2571750"/>
            <a:ext cx="720081" cy="428899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 destra 24"/>
          <p:cNvSpPr/>
          <p:nvPr/>
        </p:nvSpPr>
        <p:spPr>
          <a:xfrm>
            <a:off x="2843808" y="3219822"/>
            <a:ext cx="720081" cy="428899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a destra 25"/>
          <p:cNvSpPr/>
          <p:nvPr/>
        </p:nvSpPr>
        <p:spPr>
          <a:xfrm>
            <a:off x="2843808" y="3867894"/>
            <a:ext cx="720081" cy="428899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a destra 26"/>
          <p:cNvSpPr/>
          <p:nvPr/>
        </p:nvSpPr>
        <p:spPr>
          <a:xfrm>
            <a:off x="2843808" y="4519115"/>
            <a:ext cx="720081" cy="428899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</TotalTime>
  <Words>419</Words>
  <Application>Microsoft Office PowerPoint</Application>
  <PresentationFormat>Presentazione su schermo (16:9)</PresentationFormat>
  <Paragraphs>51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244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Administrator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OSSERVATORIO</dc:title>
  <dc:creator>Fernando Fracassi</dc:creator>
  <cp:lastModifiedBy>Cerquozzi Francesca</cp:lastModifiedBy>
  <cp:revision>136</cp:revision>
  <cp:lastPrinted>2016-10-10T08:16:01Z</cp:lastPrinted>
  <dcterms:created xsi:type="dcterms:W3CDTF">2016-05-18T14:43:41Z</dcterms:created>
  <dcterms:modified xsi:type="dcterms:W3CDTF">2017-10-26T11:33:08Z</dcterms:modified>
</cp:coreProperties>
</file>